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8404800" cy="329184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4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0340" autoAdjust="0"/>
  </p:normalViewPr>
  <p:slideViewPr>
    <p:cSldViewPr snapToGrid="0" snapToObjects="1">
      <p:cViewPr>
        <p:scale>
          <a:sx n="45" d="100"/>
          <a:sy n="45" d="100"/>
        </p:scale>
        <p:origin x="-2056" y="-80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2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6324600"/>
            <a:ext cx="36291200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6324600"/>
            <a:ext cx="108233530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9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2"/>
            <a:ext cx="32644080" cy="653796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25"/>
            <a:ext cx="32644080" cy="720089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1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77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368542"/>
            <a:ext cx="16968790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0439400"/>
            <a:ext cx="16968790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7368542"/>
            <a:ext cx="16975455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0439400"/>
            <a:ext cx="16975455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1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310640"/>
            <a:ext cx="12634915" cy="557784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888483"/>
            <a:ext cx="12634915" cy="2251710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0"/>
            <a:ext cx="23042880" cy="272034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4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22"/>
            <a:ext cx="23042880" cy="386333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  <a:prstGeom prst="rect">
            <a:avLst/>
          </a:prstGeom>
        </p:spPr>
        <p:txBody>
          <a:bodyPr vert="horz" lIns="407557" tIns="203779" rIns="407557" bIns="2037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3"/>
            <a:ext cx="34564320" cy="21724622"/>
          </a:xfrm>
          <a:prstGeom prst="rect">
            <a:avLst/>
          </a:prstGeom>
        </p:spPr>
        <p:txBody>
          <a:bodyPr vert="horz" lIns="407557" tIns="203779" rIns="407557" bIns="2037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C00E5-E059-184D-A918-4675B9DE6888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2"/>
            <a:ext cx="121615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6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1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4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emf"/><Relationship Id="rId7" Type="http://schemas.openxmlformats.org/officeDocument/2006/relationships/image" Target="../media/image6.jpg"/><Relationship Id="rId8" Type="http://schemas.openxmlformats.org/officeDocument/2006/relationships/image" Target="../media/image7.emf"/><Relationship Id="rId9" Type="http://schemas.openxmlformats.org/officeDocument/2006/relationships/image" Target="../media/image8.jpg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9888433" y="15134349"/>
            <a:ext cx="8015116" cy="9377814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3199" y="23449032"/>
            <a:ext cx="6742001" cy="916043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547600" y="13846806"/>
            <a:ext cx="14757400" cy="10506552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888432" y="4735585"/>
            <a:ext cx="8015116" cy="9203369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803756" y="4792031"/>
            <a:ext cx="18262600" cy="880925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8020" y="4546600"/>
            <a:ext cx="5870438" cy="17805879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SS_ALFALFA_vsy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9116062"/>
            <a:ext cx="13712759" cy="4643076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2005" y="679584"/>
            <a:ext cx="33960582" cy="378564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33" tIns="45717" rIns="91433" bIns="45717">
            <a:spAutoFit/>
          </a:bodyPr>
          <a:lstStyle>
            <a:lvl1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The Arecibo Pisces-Perseus </a:t>
            </a:r>
            <a:r>
              <a:rPr lang="en-US" sz="8800" b="1" baseline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Supercluster</a:t>
            </a:r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 Survey: Declination Strip 35</a:t>
            </a:r>
          </a:p>
          <a:p>
            <a:pPr algn="ctr"/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Chelsey McMichael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J. Ribaudo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R. Koopmann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 M. Haynes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APPSS Team, Undergraduate ALFALFA Team </a:t>
            </a:r>
            <a:endParaRPr lang="en-US" sz="5400" b="1" i="1" baseline="30000" dirty="0">
              <a:solidFill>
                <a:srgbClr val="000000"/>
              </a:solidFill>
              <a:latin typeface="Times" charset="0"/>
            </a:endParaRPr>
          </a:p>
          <a:p>
            <a:pPr algn="ctr"/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Utica College,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Union College, 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Cornell University</a:t>
            </a:r>
          </a:p>
          <a:p>
            <a:pPr algn="ctr"/>
            <a:endParaRPr lang="en-US" sz="4400" b="1" baseline="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398965" y="5129281"/>
            <a:ext cx="17039817" cy="819824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3" tIns="45717" rIns="91433" bIns="45717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3400" dirty="0">
                <a:latin typeface="Times New Roman"/>
                <a:cs typeface="Times New Roman"/>
              </a:rPr>
              <a:t>The Arecibo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 Survey (APPSS) will provide strong observational constraints on the mass-</a:t>
            </a:r>
            <a:r>
              <a:rPr lang="en-US" sz="3400" dirty="0" err="1">
                <a:latin typeface="Times New Roman"/>
                <a:cs typeface="Times New Roman"/>
              </a:rPr>
              <a:t>infall</a:t>
            </a:r>
            <a:r>
              <a:rPr lang="en-US" sz="3400" dirty="0">
                <a:latin typeface="Times New Roman"/>
                <a:cs typeface="Times New Roman"/>
              </a:rPr>
              <a:t> rate onto the main filament of the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. The survey data consist of HI emission-line spectra of cluster galaxy candidates, obtained primarily at the Arecibo Observatory (with ALFA as part of the ALFALFA Survey and with the L-Band Wide receiver as part of APPSS observations). Here we present the details of the data reduction process and spectral-analysis techniques used to determine if a galaxy candidate is at a velocity consistent with the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, as well as the detected HI-flux and rotational velocity of the galaxy, which will be used to estimate the corresponding HI-mass. We discuss the results of a preliminary analysis on a subset of the APPSS sample, corresponding to 98 galaxies located within ~1.5° of DEC = +35.0°, with 65 possible detections. We also highlight several interesting emission-line features and galaxies discovered during the reduction and analysis process and layout the future of the APPSS </a:t>
            </a:r>
            <a:r>
              <a:rPr lang="en-US" sz="3400" dirty="0" smtClean="0">
                <a:latin typeface="Times New Roman"/>
                <a:cs typeface="Times New Roman"/>
              </a:rPr>
              <a:t>project</a:t>
            </a:r>
            <a:r>
              <a:rPr lang="en-US" sz="3400" dirty="0">
                <a:latin typeface="Times New Roman"/>
                <a:cs typeface="Times New Roman"/>
              </a:rPr>
              <a:t>.</a:t>
            </a:r>
            <a:endParaRPr lang="en-US" sz="3400" dirty="0" smtClean="0">
              <a:latin typeface="Times New Roman"/>
              <a:cs typeface="Times New Roman"/>
            </a:endParaRPr>
          </a:p>
          <a:p>
            <a:r>
              <a:rPr lang="en-US" sz="3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This </a:t>
            </a:r>
            <a:r>
              <a:rPr lang="en-US" sz="3400" dirty="0">
                <a:solidFill>
                  <a:srgbClr val="FF0000"/>
                </a:solidFill>
                <a:latin typeface="Times New Roman"/>
                <a:cs typeface="Times New Roman"/>
              </a:rPr>
              <a:t>work has been supported by NSF grants AST-1211005 and AST-1637339. </a:t>
            </a: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651924" y="5187131"/>
            <a:ext cx="45339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r>
              <a:rPr lang="en-US" sz="5400" b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ABSTRACT</a:t>
            </a:r>
          </a:p>
          <a:p>
            <a:pPr algn="ctr"/>
            <a:endParaRPr lang="en-US" sz="5400" dirty="0"/>
          </a:p>
        </p:txBody>
      </p:sp>
      <p:sp>
        <p:nvSpPr>
          <p:cNvPr id="14" name="Rectangle 13"/>
          <p:cNvSpPr/>
          <p:nvPr/>
        </p:nvSpPr>
        <p:spPr>
          <a:xfrm>
            <a:off x="3168965" y="15764987"/>
            <a:ext cx="35433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endParaRPr lang="en-US" sz="5400" b="1" baseline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5400" dirty="0"/>
          </a:p>
        </p:txBody>
      </p:sp>
      <p:pic>
        <p:nvPicPr>
          <p:cNvPr id="32" name="Picture 31" descr="aobsmall_ofic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7828" y="2331727"/>
            <a:ext cx="1415720" cy="1415720"/>
          </a:xfrm>
          <a:prstGeom prst="rect">
            <a:avLst/>
          </a:prstGeom>
        </p:spPr>
      </p:pic>
      <p:pic>
        <p:nvPicPr>
          <p:cNvPr id="33" name="Picture 32" descr="2000px-NSF.sv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2587" y="679584"/>
            <a:ext cx="1590961" cy="1590961"/>
          </a:xfrm>
          <a:prstGeom prst="rect">
            <a:avLst/>
          </a:prstGeom>
        </p:spPr>
      </p:pic>
      <p:pic>
        <p:nvPicPr>
          <p:cNvPr id="122" name="Picture 121" descr="4C_UC_Logo_Vertic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3" y="679584"/>
            <a:ext cx="2466400" cy="236841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" y="4021537"/>
            <a:ext cx="38684201" cy="296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0" name="Picture 9" descr="HI_mass_dis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8" y="23759138"/>
            <a:ext cx="6146801" cy="4097867"/>
          </a:xfrm>
          <a:prstGeom prst="rect">
            <a:avLst/>
          </a:prstGeom>
        </p:spPr>
      </p:pic>
      <p:pic>
        <p:nvPicPr>
          <p:cNvPr id="2" name="Picture 1" descr="322531.asp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334" y="9279320"/>
            <a:ext cx="4409755" cy="4409755"/>
          </a:xfrm>
          <a:prstGeom prst="rect">
            <a:avLst/>
          </a:prstGeom>
        </p:spPr>
      </p:pic>
      <p:pic>
        <p:nvPicPr>
          <p:cNvPr id="13" name="Picture 12" descr="APPSS_AGC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4223781"/>
            <a:ext cx="13716000" cy="4572000"/>
          </a:xfrm>
          <a:prstGeom prst="rect">
            <a:avLst/>
          </a:prstGeom>
        </p:spPr>
      </p:pic>
      <p:pic>
        <p:nvPicPr>
          <p:cNvPr id="16" name="Picture 15" descr="S025619.9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334" y="19943603"/>
            <a:ext cx="4409755" cy="4409755"/>
          </a:xfrm>
          <a:prstGeom prst="rect">
            <a:avLst/>
          </a:prstGeom>
        </p:spPr>
      </p:pic>
      <p:pic>
        <p:nvPicPr>
          <p:cNvPr id="17" name="Picture 16" descr="flux_w50_both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28219486"/>
            <a:ext cx="6146800" cy="4097867"/>
          </a:xfrm>
          <a:prstGeom prst="rect">
            <a:avLst/>
          </a:prstGeom>
        </p:spPr>
      </p:pic>
      <p:pic>
        <p:nvPicPr>
          <p:cNvPr id="28" name="Picture 27" descr="6n copy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9" y="18802475"/>
            <a:ext cx="5429466" cy="3346006"/>
          </a:xfrm>
          <a:prstGeom prst="rect">
            <a:avLst/>
          </a:prstGeom>
        </p:spPr>
      </p:pic>
      <p:pic>
        <p:nvPicPr>
          <p:cNvPr id="35" name="Picture 34" descr="5n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9" y="15340879"/>
            <a:ext cx="5429466" cy="3342010"/>
          </a:xfrm>
          <a:prstGeom prst="rect">
            <a:avLst/>
          </a:prstGeom>
        </p:spPr>
      </p:pic>
      <p:pic>
        <p:nvPicPr>
          <p:cNvPr id="36" name="Picture 35" descr="4n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8" y="11840601"/>
            <a:ext cx="5403664" cy="3352033"/>
          </a:xfrm>
          <a:prstGeom prst="rect">
            <a:avLst/>
          </a:prstGeom>
        </p:spPr>
      </p:pic>
      <p:pic>
        <p:nvPicPr>
          <p:cNvPr id="37" name="Picture 36" descr="Untitled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5" y="8274940"/>
            <a:ext cx="5403664" cy="3413676"/>
          </a:xfrm>
          <a:prstGeom prst="rect">
            <a:avLst/>
          </a:prstGeom>
        </p:spPr>
      </p:pic>
      <p:pic>
        <p:nvPicPr>
          <p:cNvPr id="38" name="Picture 37" descr="1p.tif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6" y="4735585"/>
            <a:ext cx="5403664" cy="3414489"/>
          </a:xfrm>
          <a:prstGeom prst="rect">
            <a:avLst/>
          </a:prstGeom>
        </p:spPr>
      </p:pic>
      <p:pic>
        <p:nvPicPr>
          <p:cNvPr id="39" name="Picture 38" descr="upper_right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047" y="4949832"/>
            <a:ext cx="6524042" cy="4054315"/>
          </a:xfrm>
          <a:prstGeom prst="rect">
            <a:avLst/>
          </a:prstGeom>
        </p:spPr>
      </p:pic>
      <p:pic>
        <p:nvPicPr>
          <p:cNvPr id="40" name="Picture 39" descr="bottom_right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425" y="15455686"/>
            <a:ext cx="6455664" cy="41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8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6490</TotalTime>
  <Words>256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</dc:creator>
  <cp:lastModifiedBy>workstudy</cp:lastModifiedBy>
  <cp:revision>147</cp:revision>
  <dcterms:created xsi:type="dcterms:W3CDTF">2016-12-22T16:59:19Z</dcterms:created>
  <dcterms:modified xsi:type="dcterms:W3CDTF">2017-12-19T21:04:01Z</dcterms:modified>
</cp:coreProperties>
</file>